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Play"/>
      <p:regular r:id="rId44"/>
      <p:bold r:id="rId45"/>
    </p:embeddedFont>
    <p:embeddedFont>
      <p:font typeface="Proxima Nova"/>
      <p:bold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08913B-7C89-4743-944F-10FE69DB23A1}">
  <a:tblStyle styleId="{3608913B-7C89-4743-944F-10FE69DB23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lay-regular.fntdata"/><Relationship Id="rId43" Type="http://schemas.openxmlformats.org/officeDocument/2006/relationships/slide" Target="slides/slide38.xml"/><Relationship Id="rId46" Type="http://schemas.openxmlformats.org/officeDocument/2006/relationships/font" Target="fonts/ProximaNova-bold.fntdata"/><Relationship Id="rId45" Type="http://schemas.openxmlformats.org/officeDocument/2006/relationships/font" Target="fonts/Pl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895fac2b2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2895fac2b2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2895fac2b2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895fac2b2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895fac2b2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7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4000">
                <a:latin typeface="Arial"/>
                <a:ea typeface="Arial"/>
                <a:cs typeface="Arial"/>
                <a:sym typeface="Arial"/>
              </a:rPr>
              <a:t>Как составить таблицу принятия решений за шесть шагов</a:t>
            </a:r>
            <a:endParaRPr b="1"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Алгоритм составления таблицы следующий: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Выписать в первый столбик все условия, по одному в каждой строке.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Рассчитать и построить необходимое количество столбцов. Например, если для каждого условия два варианта ответа — «да» или «нет», то правил будет 2</a:t>
            </a:r>
            <a:r>
              <a:rPr baseline="30000" lang="ru-RU" sz="1500">
                <a:latin typeface="Arial"/>
                <a:ea typeface="Arial"/>
                <a:cs typeface="Arial"/>
                <a:sym typeface="Arial"/>
              </a:rPr>
              <a:t>(количество условий)</a:t>
            </a:r>
            <a:r>
              <a:rPr lang="ru-RU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В каждый столбец выписать варианты ответов на условия так, чтобы комбинации получались разные. Сначала все «да», потом все промежуточные варианты с «да» и «нет», потом только все «нет».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Создать в строке после условий строку с действиями. Под каждым столбцом записать, какое будет решение для данной ситуации.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Оптимизировать таблицу: например, удалить столбцы, решения для которых быть не может, и скомпоновать условия, которые дают одинаковый результат. Либо спросить о них у аналитика или продакт-менеджера, если есть сомнения.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Использовать получившиеся столбцы как тесты.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2895fac2b2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895fac2b2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2895fac2b2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2895fac2b2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895fac2b2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895fac2b2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2895fac2b2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6db087072_0_1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06db087072_0_1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895fac2b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2895fac2b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2895fac2b2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9a80fe1a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09a80fe1a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09a80fe1a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09a80fe1a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09a80fe1a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09a80fe1a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9e16be95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29e16be95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29e16be950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8958a54af0_0_4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8958a54af0_0_4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6db08707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06db08707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9e16be95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29e16be95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29e16be950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9e16be95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29e16be95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29e16be950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29e16be950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29e16be950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29e16be950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9e16be950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29e16be950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29e16be950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8958a54af0_0_10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8958a54af0_0_10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9e16be950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29e16be950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29e16be950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29e16be950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29e16be950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29e16be950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29e16be950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29e16be950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29e16be950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9e16be95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29e16be950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29e16be950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29e16be950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29e16be950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29e16be950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6db087072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6db087072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06db087072_0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29e16be950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29e16be950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29e16be950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29e16be950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29e16be950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229e16be950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8958a54af0_0_1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18958a54af0_0_1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29e16be950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29e16be950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29e16be950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2a498bf4a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2a498bf4a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22a498bf4a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2c4527f2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2c4527f2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2c4527f2b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2c4527f2b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2c4527f2b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22c4527f2b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8958a54af0_0_37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8958a54af0_0_37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8958a54af0_0_3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8958a54af0_0_38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8958a54af0_0_38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895fac2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895fac2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2895fac2b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895fac2b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2895fac2b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2895fac2b2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895fac2b2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2895fac2b2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2895fac2b2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895fac2b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895fac2b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2895fac2b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895fac2b2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895fac2b2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2895fac2b2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метиться на портале">
  <p:cSld name="Слайд №1.1 Стандартный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>
            <p:ph idx="2" type="pic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60" name="Google Shape;3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тавьте отзыв!">
  <p:cSld name="3_Слайд №2.2 Разворот слева">
    <p:bg>
      <p:bgPr>
        <a:solidFill>
          <a:srgbClr val="F5F6F6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Прощай рутинная работа</a:t>
            </a:r>
            <a:endParaRPr/>
          </a:p>
        </p:txBody>
      </p:sp>
      <p:sp>
        <p:nvSpPr>
          <p:cNvPr id="372" name="Google Shape;372;p46"/>
          <p:cNvSpPr txBox="1"/>
          <p:nvPr>
            <p:ph type="title"/>
          </p:nvPr>
        </p:nvSpPr>
        <p:spPr>
          <a:xfrm>
            <a:off x="622300" y="699321"/>
            <a:ext cx="1022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Автотесты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>
            <p:ph type="title"/>
          </p:nvPr>
        </p:nvSpPr>
        <p:spPr>
          <a:xfrm>
            <a:off x="1046625" y="2514750"/>
            <a:ext cx="103269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теперь накидаем небольшую таблицу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таблицы</a:t>
            </a:r>
            <a:endParaRPr/>
          </a:p>
        </p:txBody>
      </p:sp>
      <p:graphicFrame>
        <p:nvGraphicFramePr>
          <p:cNvPr id="445" name="Google Shape;445;p56"/>
          <p:cNvGraphicFramePr/>
          <p:nvPr/>
        </p:nvGraphicFramePr>
        <p:xfrm>
          <a:off x="9525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{3608913B-7C89-4743-944F-10FE69DB23A1}</a:tableStyleId>
              </a:tblPr>
              <a:tblGrid>
                <a:gridCol w="1589250"/>
                <a:gridCol w="1363300"/>
                <a:gridCol w="1194000"/>
                <a:gridCol w="1260650"/>
                <a:gridCol w="12606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Правило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Правило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Правило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Правило 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Предусловие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aa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Действие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ACTION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Результат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Negative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Not a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BLANK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250" y="983825"/>
            <a:ext cx="2348645" cy="521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Какое количество может быть тест кейсов?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ОЧЕНЬ БОЛЬШОЕ даже на небольшой блок экрана.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с развитием приложения, количество тест кейсов будет только расти.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Человек не может бесконечно оптимизировать свою подготовку, для уменьшения время прохождения одного тест кейса.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часто придется гонять одни и те же тест кейсы.</a:t>
            </a:r>
            <a:endParaRPr/>
          </a:p>
        </p:txBody>
      </p:sp>
      <p:sp>
        <p:nvSpPr>
          <p:cNvPr id="453" name="Google Shape;453;p57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Нужна усидчивость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После составления всех тест кейсов. Может возникнуть вопрос - а их надо постоянно проходить? Ведь это очень много временных ресурсов.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Тест кейсы можно выделять в определенные группы, и использовать их в зависимости от ситуации.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Я сталкивался с ситуацией, что в разных компаниях одинаковые виды тестов называли по разному. И только одна группа тестов именовалось одинакова везде, и это был самый страшный вид тестирования - </a:t>
            </a:r>
            <a:r>
              <a:rPr b="1" lang="ru-RU"/>
              <a:t>Regression Test</a:t>
            </a:r>
            <a:r>
              <a:rPr lang="ru-RU"/>
              <a:t>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Обычно это означает полную перепроверку всех тест кейсов, без учета изменений со стороны разработки. Такой вид тестирования заказывается после внесения опасных и обширных изменений в приложение.</a:t>
            </a:r>
            <a:endParaRPr/>
          </a:p>
        </p:txBody>
      </p:sp>
      <p:sp>
        <p:nvSpPr>
          <p:cNvPr id="461" name="Google Shape;461;p58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экономия времени можно попробовать уменьшить количество тест кейсов: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Smoke Test</a:t>
            </a:r>
            <a:r>
              <a:rPr lang="ru-RU"/>
              <a:t> - направлено на проверку функциональности “вширь”. Обычно - это поверхностная проверка максимального количества фич.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Sanity Test</a:t>
            </a:r>
            <a:r>
              <a:rPr lang="ru-RU"/>
              <a:t> - направлено на проверку функциональности “вглубь”. Выделяется важная (основная) функциональность для проверки по максимум.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Re-Test</a:t>
            </a:r>
            <a:r>
              <a:rPr lang="ru-RU"/>
              <a:t> - проверка исправления дефекта. Для перепроверки используется тест кейс, который ранее воспроизводил дефект.</a:t>
            </a:r>
            <a:endParaRPr/>
          </a:p>
        </p:txBody>
      </p:sp>
      <p:sp>
        <p:nvSpPr>
          <p:cNvPr id="462" name="Google Shape;462;p5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Виды тестирования (далеко не полный список)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Автотестирование</a:t>
            </a:r>
            <a:endParaRPr/>
          </a:p>
        </p:txBody>
      </p:sp>
      <p:sp>
        <p:nvSpPr>
          <p:cNvPr id="468" name="Google Shape;468;p59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… скрипт, имитирующий взаимодействие пользователя с приложением.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выделить два подхода: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Модульное тестирование – тестирование на уровне кода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Тестирование пользовательских интерфейсов – имитация пользовательского взаимодействия</a:t>
            </a:r>
            <a:endParaRPr/>
          </a:p>
        </p:txBody>
      </p:sp>
      <p:sp>
        <p:nvSpPr>
          <p:cNvPr id="477" name="Google Shape;477;p6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Автотестирование – это</a:t>
            </a:r>
            <a:endParaRPr/>
          </a:p>
        </p:txBody>
      </p:sp>
      <p:pic>
        <p:nvPicPr>
          <p:cNvPr id="478" name="Google Shape;4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9" y="2355850"/>
            <a:ext cx="57150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Выделяем модуль, класс, для тестирования логики.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Подаем в модуль данные, смотрим на то, как модуль изменяет объекты и проверяем что объекты изменились согласно ожиданиям.</a:t>
            </a:r>
            <a:endParaRPr/>
          </a:p>
        </p:txBody>
      </p:sp>
      <p:sp>
        <p:nvSpPr>
          <p:cNvPr id="485" name="Google Shape;485;p6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Модульное тестирование</a:t>
            </a:r>
            <a:endParaRPr/>
          </a:p>
        </p:txBody>
      </p:sp>
      <p:sp>
        <p:nvSpPr>
          <p:cNvPr id="486" name="Google Shape;486;p61"/>
          <p:cNvSpPr txBox="1"/>
          <p:nvPr/>
        </p:nvSpPr>
        <p:spPr>
          <a:xfrm>
            <a:off x="6212925" y="1773250"/>
            <a:ext cx="5652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@Before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setUp()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calculator = FactorialCalculator()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check_not_digit_1()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calculator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.calculate(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"--1"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.check(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"Not a number"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Скрипт взаимодействует с интерфейсом, выполняет пользовательские действия.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Потом скрипт проверяет состояние интерфейса или состояние данных.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Предварительно, приложение может заполняться тестовыми данными и “мокнутыми” объектами. В результате мы можем потом состояние сравнить с ожидаемым.</a:t>
            </a:r>
            <a:endParaRPr/>
          </a:p>
        </p:txBody>
      </p:sp>
      <p:sp>
        <p:nvSpPr>
          <p:cNvPr id="493" name="Google Shape;493;p6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Автотестирование </a:t>
            </a:r>
            <a:r>
              <a:rPr lang="ru-RU">
                <a:solidFill>
                  <a:schemeClr val="dk2"/>
                </a:solidFill>
              </a:rPr>
              <a:t>UI</a:t>
            </a:r>
            <a:endParaRPr/>
          </a:p>
        </p:txBody>
      </p:sp>
      <p:sp>
        <p:nvSpPr>
          <p:cNvPr id="494" name="Google Shape;494;p62"/>
          <p:cNvSpPr txBox="1"/>
          <p:nvPr/>
        </p:nvSpPr>
        <p:spPr>
          <a:xfrm>
            <a:off x="6096000" y="1773250"/>
            <a:ext cx="5785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check_navigation_to_fields()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"Fields"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)).perform(click())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"Action"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)).check(matches(isDisplayed()))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onView(withHint(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"Field"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)).perform(typeText(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"123"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"Action"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)).perform(click())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onView(withId(R.id.text)).check(matches(withText(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"123"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По предмету тестирования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Functional </a:t>
            </a:r>
            <a:r>
              <a:rPr lang="ru-RU"/>
              <a:t>- работает это так как должно?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Performance </a:t>
            </a:r>
            <a:r>
              <a:rPr lang="ru-RU"/>
              <a:t>- работает это быстро и эффективно?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Accessibility </a:t>
            </a:r>
            <a:r>
              <a:rPr lang="ru-RU"/>
              <a:t>- могут ли использовать люди с ограниченными возможностями?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Compatibility </a:t>
            </a:r>
            <a:r>
              <a:rPr lang="ru-RU"/>
              <a:t>- работа вне зависимости от устройства и версии системы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… можно подобрать и другие</a:t>
            </a:r>
            <a:endParaRPr/>
          </a:p>
        </p:txBody>
      </p:sp>
      <p:sp>
        <p:nvSpPr>
          <p:cNvPr id="501" name="Google Shape;501;p63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По объему(скоупу) тестирования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Разделяются на основе степени изоляции или размера.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Unit/Small tests</a:t>
            </a:r>
            <a:r>
              <a:rPr lang="ru-RU"/>
              <a:t> - проверка небольшой части приложения (класс или метод)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End-to-End/Big tests</a:t>
            </a:r>
            <a:r>
              <a:rPr lang="ru-RU"/>
              <a:t> - проверка </a:t>
            </a:r>
            <a:r>
              <a:rPr lang="ru-RU"/>
              <a:t>большей</a:t>
            </a:r>
            <a:r>
              <a:rPr lang="ru-RU"/>
              <a:t> части приложения. Например, пользовательский флоу или экран.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Middle tests</a:t>
            </a:r>
            <a:r>
              <a:rPr lang="ru-RU"/>
              <a:t> - проверка работы и </a:t>
            </a:r>
            <a:r>
              <a:rPr lang="ru-RU"/>
              <a:t>взаимодействия</a:t>
            </a:r>
            <a:r>
              <a:rPr lang="ru-RU"/>
              <a:t> двух или </a:t>
            </a:r>
            <a:r>
              <a:rPr lang="ru-RU"/>
              <a:t>более</a:t>
            </a:r>
            <a:r>
              <a:rPr lang="ru-RU"/>
              <a:t> модулей.</a:t>
            </a:r>
            <a:endParaRPr/>
          </a:p>
        </p:txBody>
      </p:sp>
      <p:sp>
        <p:nvSpPr>
          <p:cNvPr id="502" name="Google Shape;502;p6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Типы тестирования в Android</a:t>
            </a:r>
            <a:endParaRPr/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600" y="4634225"/>
            <a:ext cx="2820201" cy="21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>
            <p:ph type="title"/>
          </p:nvPr>
        </p:nvSpPr>
        <p:spPr>
          <a:xfrm>
            <a:off x="1999417" y="20578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И еще одно важное разделение:)</a:t>
            </a:r>
            <a:endParaRPr/>
          </a:p>
        </p:txBody>
      </p:sp>
      <p:sp>
        <p:nvSpPr>
          <p:cNvPr id="510" name="Google Shape;510;p64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6458200" y="692151"/>
            <a:ext cx="50751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Тестирование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Автотестирование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Инструменты</a:t>
            </a:r>
            <a:endParaRPr sz="1800"/>
          </a:p>
          <a:p>
            <a:pPr indent="-141287" lvl="1" marL="25558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79" name="Google Shape;379;p47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 среде запуска</a:t>
            </a:r>
            <a:endParaRPr/>
          </a:p>
        </p:txBody>
      </p:sp>
      <p:sp>
        <p:nvSpPr>
          <p:cNvPr id="517" name="Google Shape;517;p65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Local test (</a:t>
            </a:r>
            <a:r>
              <a:rPr b="1" lang="ru-RU"/>
              <a:t>Локальные, на JVM)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Запускают локально, просто на JVM. Такого рода тесты гоняются быстрее, но не имеют доступ к Android без дополнительной подготовки.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Например, если ваш модуль касается Android зависимостей, то такой тест будет всегда падать. Но можно будет добавить имитацию Android (обычно при помощи дефолтов или Robolectric).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Обычно такие тесты лучше делать для модулей, которые не зависят от Android.</a:t>
            </a:r>
            <a:endParaRPr/>
          </a:p>
        </p:txBody>
      </p:sp>
      <p:sp>
        <p:nvSpPr>
          <p:cNvPr id="518" name="Google Shape;518;p65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Instrumented tests (</a:t>
            </a:r>
            <a:r>
              <a:rPr b="1" lang="ru-RU"/>
              <a:t>В настоящей среде)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Запускаются на Android (эмуляторе или устройстве). Исполняются дольше, зато исполняются в настоящей среде и можно учитывать поведение самой системы.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проверяете что именно Android специфичное - работу базовых компонентов или отрисовку. То потребуется использовать эту среду для запуска.</a:t>
            </a:r>
            <a:endParaRPr/>
          </a:p>
        </p:txBody>
      </p:sp>
      <p:pic>
        <p:nvPicPr>
          <p:cNvPr id="519" name="Google Shape;5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675" y="4048575"/>
            <a:ext cx="3645351" cy="27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6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встретить литературе такое упоминание как “тестовые </a:t>
            </a:r>
            <a:r>
              <a:rPr lang="ru-RU"/>
              <a:t>двойники</a:t>
            </a:r>
            <a:r>
              <a:rPr lang="ru-RU"/>
              <a:t>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тестирования отдельных модулей или группы модулей позволяет ускорить проверки тест кейсов.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Один из их представителей разбирали в прошлом семестре - это фейковые и заглушечные зависимости или данные.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часто используемый двойник - это мок. Это объекты, которые помогают имитировать поведение и изучать поведение. Есть его рукописный аналог - шпион (spy).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Чтобы использовать двойников требуется следовать инверсии зависимостей и использовать фреймворки для вставки зависимостей.</a:t>
            </a:r>
            <a:endParaRPr/>
          </a:p>
        </p:txBody>
      </p:sp>
      <p:sp>
        <p:nvSpPr>
          <p:cNvPr id="526" name="Google Shape;526;p6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Уход от тестирования “черного ящика”</a:t>
            </a:r>
            <a:endParaRPr/>
          </a:p>
        </p:txBody>
      </p:sp>
      <p:pic>
        <p:nvPicPr>
          <p:cNvPr id="527" name="Google Shape;5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25" y="1336250"/>
            <a:ext cx="3253401" cy="3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9850" y="3744150"/>
            <a:ext cx="3162826" cy="28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ли что-то еще?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Ваши версии.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25" y="391600"/>
            <a:ext cx="11881749" cy="57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8"/>
          <p:cNvSpPr txBox="1"/>
          <p:nvPr>
            <p:ph type="title"/>
          </p:nvPr>
        </p:nvSpPr>
        <p:spPr>
          <a:xfrm>
            <a:off x="428550" y="1600350"/>
            <a:ext cx="11334900" cy="274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Конечно есть:)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Но мы же в первую очередь разработчики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9"/>
          <p:cNvPicPr preferRelativeResize="0"/>
          <p:nvPr/>
        </p:nvPicPr>
        <p:blipFill rotWithShape="1">
          <a:blip r:embed="rId3">
            <a:alphaModFix/>
          </a:blip>
          <a:srcRect b="9245" l="0" r="311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9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9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9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9"/>
          <p:cNvSpPr txBox="1"/>
          <p:nvPr>
            <p:ph type="title"/>
          </p:nvPr>
        </p:nvSpPr>
        <p:spPr>
          <a:xfrm>
            <a:off x="603174" y="1119975"/>
            <a:ext cx="5768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Инструменты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0"/>
          <p:cNvSpPr txBox="1"/>
          <p:nvPr>
            <p:ph type="title"/>
          </p:nvPr>
        </p:nvSpPr>
        <p:spPr>
          <a:xfrm>
            <a:off x="689250" y="2057550"/>
            <a:ext cx="10813500" cy="274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Какой инструмент пригодится любому тестировщику?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Снифферы</a:t>
            </a:r>
            <a:endParaRPr/>
          </a:p>
        </p:txBody>
      </p:sp>
      <p:sp>
        <p:nvSpPr>
          <p:cNvPr id="563" name="Google Shape;563;p7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Нюхач:)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инструменты для анализа трафика. Особо актуальный в клиент-серверных приложениях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Популярными представителями можно назвать - Charles или Proxyman (он подходит для Windows и Mac) и Fiddler Classic (подходит в основном для Windows).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более продвинутые инструменты, как Whireshark, например. Но их сложнее использовать для целей </a:t>
            </a:r>
            <a:r>
              <a:rPr lang="ru-RU"/>
              <a:t>тестирования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Главное чем должен обладать инструмент помимо сниффинга - это помогать делать фейковые ответы, или менять ответ в процессе работы.</a:t>
            </a:r>
            <a:endParaRPr/>
          </a:p>
        </p:txBody>
      </p:sp>
      <p:pic>
        <p:nvPicPr>
          <p:cNvPr id="564" name="Google Shape;5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9" y="821900"/>
            <a:ext cx="5905567" cy="284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034" y="3815496"/>
            <a:ext cx="5905567" cy="211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2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Самый популярный фреймворк в Android автотестах – это </a:t>
            </a:r>
            <a:r>
              <a:rPr b="1" lang="ru-RU"/>
              <a:t>Espresso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Его главные плюсы – тест пишется на “нативном” для разработчика языке и может видеть ресурсы приложения.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Его ближайший аналог - </a:t>
            </a:r>
            <a:r>
              <a:rPr b="1" lang="ru-RU"/>
              <a:t>UI Automator</a:t>
            </a:r>
            <a:r>
              <a:rPr lang="ru-RU"/>
              <a:t>. Если в вашем приложении добавляется множество сторонних библиотек, которые под капотом плодят AsyncTask, то в этом случае можно будет глянуть на него.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есть популярный, кроссплатформенный фреймворк – это </a:t>
            </a:r>
            <a:r>
              <a:rPr b="1" lang="ru-RU"/>
              <a:t>Appium</a:t>
            </a:r>
            <a:r>
              <a:rPr lang="ru-RU"/>
              <a:t>. На нем тесты пишутся на пайтон, и он имеет слабое представление о ресурсах приложения.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 своей практики могу сказать что сначала все покупаются на Appium, но потом все равно переходят на нативные фреймворки.</a:t>
            </a:r>
            <a:endParaRPr/>
          </a:p>
        </p:txBody>
      </p:sp>
      <p:sp>
        <p:nvSpPr>
          <p:cNvPr id="572" name="Google Shape;572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Фреймворк для </a:t>
            </a:r>
            <a:r>
              <a:rPr lang="ru-RU"/>
              <a:t>автоматизации</a:t>
            </a:r>
            <a:r>
              <a:rPr lang="ru-RU"/>
              <a:t> тестирования</a:t>
            </a:r>
            <a:endParaRPr/>
          </a:p>
        </p:txBody>
      </p:sp>
      <p:pic>
        <p:nvPicPr>
          <p:cNvPr id="573" name="Google Shape;57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300" y="1573325"/>
            <a:ext cx="2070750" cy="238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2159" y="4195224"/>
            <a:ext cx="4641041" cy="20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Kaspresso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 устроен так, что вы можете использовать у себя под капотом Espresso или UI Automator.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Также, команда </a:t>
            </a:r>
            <a:r>
              <a:rPr lang="ru-RU"/>
              <a:t>позаботилась</a:t>
            </a:r>
            <a:r>
              <a:rPr lang="ru-RU"/>
              <a:t> над тем, чтобы включить в него все лучшие практики тестирования (чтобы не писать их самостоятельно). Так же есть механика для поддержания работы с flaky тестами (это тесты, у которых нет 100% кейса выполнения, в основном из-за поведения системы).</a:t>
            </a:r>
            <a:endParaRPr/>
          </a:p>
        </p:txBody>
      </p:sp>
      <p:sp>
        <p:nvSpPr>
          <p:cNvPr id="581" name="Google Shape;581;p7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Фасадный фреймворк</a:t>
            </a:r>
            <a:endParaRPr/>
          </a:p>
        </p:txBody>
      </p:sp>
      <p:pic>
        <p:nvPicPr>
          <p:cNvPr id="582" name="Google Shape;5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784" y="181672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4"/>
          <p:cNvSpPr txBox="1"/>
          <p:nvPr>
            <p:ph idx="1" type="body"/>
          </p:nvPr>
        </p:nvSpPr>
        <p:spPr>
          <a:xfrm>
            <a:off x="677326" y="1773250"/>
            <a:ext cx="4815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Простыми словами – тот кто гоняет ваши тесты.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 зачастую зависит от выбранного фреймворка, указывается в gradle файле.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обычных Espresso тестов достаточен AndroidJUnitRunner.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Другие фреймворки, чтобы делать подкапотную работу, потребуют указать свой раннер.</a:t>
            </a:r>
            <a:endParaRPr/>
          </a:p>
        </p:txBody>
      </p:sp>
      <p:sp>
        <p:nvSpPr>
          <p:cNvPr id="589" name="Google Shape;589;p7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Test Runner</a:t>
            </a:r>
            <a:endParaRPr/>
          </a:p>
        </p:txBody>
      </p:sp>
      <p:sp>
        <p:nvSpPr>
          <p:cNvPr id="590" name="Google Shape;590;p74"/>
          <p:cNvSpPr txBox="1"/>
          <p:nvPr/>
        </p:nvSpPr>
        <p:spPr>
          <a:xfrm>
            <a:off x="5492625" y="1773250"/>
            <a:ext cx="669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defaultConfig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testInstrumentationRunner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"androidx.test.runner.AndroidJUnitRunner"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1" name="Google Shape;591;p74"/>
          <p:cNvSpPr txBox="1"/>
          <p:nvPr/>
        </p:nvSpPr>
        <p:spPr>
          <a:xfrm>
            <a:off x="5492375" y="3492475"/>
            <a:ext cx="669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defaultConfig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testInstrumentationRunner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"com.kaspersky.kaspresso.runner.KaspressoRunner"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забудьте отметиться!</a:t>
            </a:r>
            <a:endParaRPr/>
          </a:p>
        </p:txBody>
      </p:sp>
      <p:sp>
        <p:nvSpPr>
          <p:cNvPr id="386" name="Google Shape;386;p48"/>
          <p:cNvSpPr txBox="1"/>
          <p:nvPr>
            <p:ph idx="1" type="body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5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отдельные директории для тестового кода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test </a:t>
            </a:r>
            <a:r>
              <a:rPr lang="ru-RU"/>
              <a:t>– это </a:t>
            </a:r>
            <a:r>
              <a:rPr lang="ru-RU"/>
              <a:t>локальные</a:t>
            </a:r>
            <a:r>
              <a:rPr lang="ru-RU"/>
              <a:t> тесты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androidTest </a:t>
            </a:r>
            <a:r>
              <a:rPr lang="ru-RU"/>
              <a:t>– instrumented тесты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этих директориях также можно создавать фейковые объекты и ресурсы для работы.</a:t>
            </a:r>
            <a:endParaRPr/>
          </a:p>
        </p:txBody>
      </p:sp>
      <p:sp>
        <p:nvSpPr>
          <p:cNvPr id="598" name="Google Shape;598;p7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Расположение тестов</a:t>
            </a:r>
            <a:endParaRPr/>
          </a:p>
        </p:txBody>
      </p:sp>
      <p:pic>
        <p:nvPicPr>
          <p:cNvPr id="599" name="Google Shape;5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359" y="1773250"/>
            <a:ext cx="36290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6"/>
          <p:cNvSpPr txBox="1"/>
          <p:nvPr>
            <p:ph idx="1" type="body"/>
          </p:nvPr>
        </p:nvSpPr>
        <p:spPr>
          <a:xfrm>
            <a:off x="677326" y="1773250"/>
            <a:ext cx="44238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Поскольку эти зависимости не нужны в конечном приложении, поэтому за счет механики работы gradle, можно указать правило подтягивания этих зависимостей только для тестового кода.</a:t>
            </a:r>
            <a:endParaRPr/>
          </a:p>
        </p:txBody>
      </p:sp>
      <p:sp>
        <p:nvSpPr>
          <p:cNvPr id="606" name="Google Shape;606;p7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Зависимости для тестирования</a:t>
            </a:r>
            <a:endParaRPr/>
          </a:p>
        </p:txBody>
      </p:sp>
      <p:sp>
        <p:nvSpPr>
          <p:cNvPr id="607" name="Google Shape;607;p76"/>
          <p:cNvSpPr txBox="1"/>
          <p:nvPr/>
        </p:nvSpPr>
        <p:spPr>
          <a:xfrm>
            <a:off x="5101125" y="1773250"/>
            <a:ext cx="7090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Core library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'androidx.test:core: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AndroidJUnitRunner and JUnit Rules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'androidx.test:runner: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'androidx.test:rules: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Assertions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'androidx.test.ext:junit: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'androidx.test.ext:truth: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'com.google.truth:truth: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Espresso dependencies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'androidx.test.espresso:espresso-core: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'androidx.test.ext:junit-ktx: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for jvm tests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testImplementation 'junit:junit: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4.13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7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7"/>
          <p:cNvSpPr txBox="1"/>
          <p:nvPr>
            <p:ph type="title"/>
          </p:nvPr>
        </p:nvSpPr>
        <p:spPr>
          <a:xfrm>
            <a:off x="1999417" y="2057855"/>
            <a:ext cx="81933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Настало время автоматизировать тест кейс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614" name="Google Shape;614;p77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 если есть асинхронные операции?</a:t>
            </a:r>
            <a:endParaRPr/>
          </a:p>
        </p:txBody>
      </p:sp>
      <p:sp>
        <p:nvSpPr>
          <p:cNvPr id="621" name="Google Shape;621;p78"/>
          <p:cNvSpPr txBox="1"/>
          <p:nvPr>
            <p:ph idx="1" type="body"/>
          </p:nvPr>
        </p:nvSpPr>
        <p:spPr>
          <a:xfrm>
            <a:off x="677326" y="1773250"/>
            <a:ext cx="4815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Самый простой хак – это опираться на View, который говорит о том что данные грузятся. Когда он переходит в нужное состояние, то можно смотреть на данные компонента.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Второй способ, который может потребоваться, – это использовать Idling Resource механику. К этому объекту будет обращаться раннер, для того, чтобы понять - надо ли исполнять следующий шаг теста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этого нам потребуется взять имеющуюся имплементацию( которых немного) или написать свою. Потом зарегистрировать ее.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пример - когда </a:t>
            </a:r>
            <a:r>
              <a:rPr lang="ru-RU"/>
              <a:t>исполняется</a:t>
            </a:r>
            <a:r>
              <a:rPr lang="ru-RU"/>
              <a:t> асинхронный запрос, объект будет стопить выполнение теста при помощи метода isIdleNow().</a:t>
            </a:r>
            <a:endParaRPr/>
          </a:p>
        </p:txBody>
      </p:sp>
      <p:sp>
        <p:nvSpPr>
          <p:cNvPr id="622" name="Google Shape;622;p78"/>
          <p:cNvSpPr txBox="1"/>
          <p:nvPr>
            <p:ph idx="2" type="body"/>
          </p:nvPr>
        </p:nvSpPr>
        <p:spPr>
          <a:xfrm>
            <a:off x="6228825" y="3937071"/>
            <a:ext cx="5304300" cy="46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vs</a:t>
            </a:r>
            <a:endParaRPr/>
          </a:p>
        </p:txBody>
      </p:sp>
      <p:sp>
        <p:nvSpPr>
          <p:cNvPr id="623" name="Google Shape;623;p78"/>
          <p:cNvSpPr txBox="1"/>
          <p:nvPr/>
        </p:nvSpPr>
        <p:spPr>
          <a:xfrm>
            <a:off x="6228825" y="4402675"/>
            <a:ext cx="543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IdlingRegistry</a:t>
            </a:r>
            <a:r>
              <a:rPr lang="ru-RU" sz="1300">
                <a:solidFill>
                  <a:srgbClr val="1F232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getInstance</a:t>
            </a:r>
            <a:r>
              <a:rPr lang="ru-RU" sz="1300">
                <a:solidFill>
                  <a:srgbClr val="1F232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ru-RU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register</a:t>
            </a:r>
            <a:r>
              <a:rPr lang="ru-RU" sz="1300">
                <a:solidFill>
                  <a:srgbClr val="1F232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(mIdlingResource)</a:t>
            </a:r>
            <a:endParaRPr sz="1800"/>
          </a:p>
        </p:txBody>
      </p:sp>
      <p:sp>
        <p:nvSpPr>
          <p:cNvPr id="624" name="Google Shape;624;p78"/>
          <p:cNvSpPr txBox="1"/>
          <p:nvPr/>
        </p:nvSpPr>
        <p:spPr>
          <a:xfrm>
            <a:off x="5492625" y="1436063"/>
            <a:ext cx="8037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waitForViewToDisappear(int viewId, long maxWaitingTimeMs)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long endTime = System.currentTimeMillis() + maxWaitingTimeMs;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(System.currentTimeMillis() &lt;= endTime)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onView(allOf(withId(viewId), isDisplayed()))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.matches(not(doesNotExist()));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(NoMatchingViewException ex)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view has disappeared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new RuntimeException(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"timeout exceeded"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RecyclerView располагает своих детей с одинаковыми id – это может усложнить выбор конкретного ребенка.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RecyclerView рисует не всех детей.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работы с RecyclerView есть отдельный класс - </a:t>
            </a:r>
            <a:r>
              <a:rPr b="1" lang="ru-RU"/>
              <a:t>RecyclerViewActions</a:t>
            </a:r>
            <a:r>
              <a:rPr lang="ru-RU"/>
              <a:t> с методами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scrollTo()</a:t>
            </a:r>
            <a:r>
              <a:rPr lang="ru-RU"/>
              <a:t> - промотать до нужной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scrollToHolder() - промотать до нужного ViewHolder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scrollToPosition() - промотать до позиции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actionOnHolderItem() - выполнить действие на ViewHolder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actionOnItem() - выполнить действие на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actionOnItemAtPosition() - выполнить действие на позиции</a:t>
            </a:r>
            <a:endParaRPr/>
          </a:p>
        </p:txBody>
      </p:sp>
      <p:sp>
        <p:nvSpPr>
          <p:cNvPr id="631" name="Google Shape;631;p7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RecyclerView тоже вносит коррективы</a:t>
            </a:r>
            <a:endParaRPr/>
          </a:p>
        </p:txBody>
      </p:sp>
      <p:sp>
        <p:nvSpPr>
          <p:cNvPr id="632" name="Google Shape;632;p79"/>
          <p:cNvSpPr txBox="1"/>
          <p:nvPr/>
        </p:nvSpPr>
        <p:spPr>
          <a:xfrm>
            <a:off x="6040625" y="2392350"/>
            <a:ext cx="60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check_click_at_position()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onView(withId(R.id.recycler))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.perform(RecyclerViewActions.scrollToPosition&lt;ViewHolder&gt;(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onView(withId(R.id.recycler))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.perform(RecyclerViewActions.actionOnItemAtPosition&lt;ViewHolder&gt;(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click()))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два популярных фреймворка для моков, примерно с одинаковым api работы: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mockk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mockito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Из-за особенностей kotlin, для Android API ниже 33 может потребоваться использовать еще плагин чтобы сделать данную механику рабочей: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DexOpener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Эти фреймворки позволяют как давать кастомные ответы на вызов методов, так и потом смотреть количество вызовов функций у мокнутых объектов.</a:t>
            </a:r>
            <a:endParaRPr/>
          </a:p>
        </p:txBody>
      </p:sp>
      <p:sp>
        <p:nvSpPr>
          <p:cNvPr id="639" name="Google Shape;639;p8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Тесты с моками</a:t>
            </a:r>
            <a:endParaRPr/>
          </a:p>
        </p:txBody>
      </p:sp>
      <p:sp>
        <p:nvSpPr>
          <p:cNvPr id="640" name="Google Shape;640;p80"/>
          <p:cNvSpPr txBox="1"/>
          <p:nvPr/>
        </p:nvSpPr>
        <p:spPr>
          <a:xfrm>
            <a:off x="5981625" y="119600"/>
            <a:ext cx="62103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TestRunner с использованием DexOpener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OpenedDexJUnitRunner: AndroidJUnitRunner()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newApplication(cl: ClassLoader, className: String, context: Context)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Application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MockK supports for mocking final classes on Android 9+.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(Build.VERSION.SDK_INT &lt; Build.VERSION_CODES.P)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DexOpener.install(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.newApplication(cl, className, context)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Подключение в gradle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android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defaultConfig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testInstrumentationRunner 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"company.vk.lesson08.OpenedDexJUnitRunner"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1" name="Google Shape;641;p80"/>
          <p:cNvSpPr txBox="1"/>
          <p:nvPr/>
        </p:nvSpPr>
        <p:spPr>
          <a:xfrm>
            <a:off x="5926550" y="3213500"/>
            <a:ext cx="74205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check_data_at_position()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mockedCharacterAccessor = ServiceLocator.inject(ICharacterAccessor::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.java)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coVerify(exactly = 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 mockedCharacterAccessor.list(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createFakeFactory(): ServiceLocator.IFactory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spiedCharacterAccessor = spyk(tmp)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fakeFactory = FakeFactory().apply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add(ICharacterAccessor::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.java, spiedCharacterAccessor)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C27B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ситуации, когда хочется максимально сохранить целостность приложения и провести разные UI тесты, то можно мокать ответы на запросы.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этого помогает фреймворк: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MockWebServer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Во время использования этого фреймворка можно максимально кастомизировать ответы, тем самым проверить все состояния (успешные и ошибки).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идти этим путем, то придется заранее, при помощи сниффера, сделать большое количество моков ответов. Обычно, эти моки хранят в директории </a:t>
            </a:r>
            <a:r>
              <a:rPr b="1" lang="ru-RU"/>
              <a:t>assets</a:t>
            </a:r>
            <a:r>
              <a:rPr lang="ru-RU"/>
              <a:t>.</a:t>
            </a:r>
            <a:endParaRPr/>
          </a:p>
        </p:txBody>
      </p:sp>
      <p:sp>
        <p:nvSpPr>
          <p:cNvPr id="648" name="Google Shape;648;p8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Тесты с моками запросов</a:t>
            </a:r>
            <a:endParaRPr/>
          </a:p>
        </p:txBody>
      </p:sp>
      <p:pic>
        <p:nvPicPr>
          <p:cNvPr id="649" name="Google Shape;64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84" y="372225"/>
            <a:ext cx="41529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1"/>
          <p:cNvSpPr txBox="1"/>
          <p:nvPr/>
        </p:nvSpPr>
        <p:spPr>
          <a:xfrm>
            <a:off x="6249950" y="2228400"/>
            <a:ext cx="6170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@AfterClass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@JvmStatic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globalShutdown()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mockedWebServer.shutdown()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check_data_at_position()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 =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ответ от API, которые требуется подставить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mockedWebServer.enqueue(MockResponse().setBody(response))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2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3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9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>
            <p:ph type="title"/>
          </p:nvPr>
        </p:nvSpPr>
        <p:spPr>
          <a:xfrm>
            <a:off x="603172" y="1119966"/>
            <a:ext cx="5983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Тестирование</a:t>
            </a:r>
            <a:endParaRPr/>
          </a:p>
        </p:txBody>
      </p:sp>
      <p:sp>
        <p:nvSpPr>
          <p:cNvPr id="393" name="Google Shape;393;p49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1999350" y="2514749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Тестирование - это сложно или нет?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Нужны тест кейсы</a:t>
            </a:r>
            <a:endParaRPr/>
          </a:p>
        </p:txBody>
      </p:sp>
      <p:sp>
        <p:nvSpPr>
          <p:cNvPr id="408" name="Google Shape;408;p5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проверка работоспособности функциональности.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Необходимы, </a:t>
            </a:r>
            <a:r>
              <a:rPr lang="ru-RU"/>
              <a:t>чтобы</a:t>
            </a:r>
            <a:r>
              <a:rPr lang="ru-RU"/>
              <a:t> можно было проверить приложение. Познакомится с ней не зная код. Рассматривая приложение как “черный ящик”.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Написать тест кейс – значит создать текстовое описание процесса тестирования функциональности.</a:t>
            </a:r>
            <a:endParaRPr/>
          </a:p>
        </p:txBody>
      </p:sp>
      <p:sp>
        <p:nvSpPr>
          <p:cNvPr id="409" name="Google Shape;409;p51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Примерная структура: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Номер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Название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Предусловие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Порядок действий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Ожидаемый результат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type="title"/>
          </p:nvPr>
        </p:nvSpPr>
        <p:spPr>
          <a:xfrm>
            <a:off x="1644725" y="2971800"/>
            <a:ext cx="8448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попробуем:)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idx="2" type="body"/>
          </p:nvPr>
        </p:nvSpPr>
        <p:spPr>
          <a:xfrm>
            <a:off x="4694950" y="1773250"/>
            <a:ext cx="68382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0001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Первый запуск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Установить приложение на устройство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Запустить приложение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Откроется экран, на нем должны быть кнопки FIELDS и LIST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0002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Нажатие на FIELDS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Приложение открыто на первом экране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Нажать на кнопку FIELDS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Открытие экрана с полем ввода и кнопкой ACTION</a:t>
            </a:r>
            <a:endParaRPr/>
          </a:p>
        </p:txBody>
      </p:sp>
      <p:sp>
        <p:nvSpPr>
          <p:cNvPr id="422" name="Google Shape;422;p5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создадим пример тест кейса</a:t>
            </a:r>
            <a:endParaRPr/>
          </a:p>
        </p:txBody>
      </p:sp>
      <p:pic>
        <p:nvPicPr>
          <p:cNvPr id="423" name="Google Shape;4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25" y="1336250"/>
            <a:ext cx="2348645" cy="521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Инструмент, который помогает составлять возможные тест кейсы. Также – помогает не упустить тест кейсы.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“Один столбец – один тест кейс”.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После составления таблицы - ее можно будет попробовать оптимизировать. А потом записать тест кейсы.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удобства, таблицу иногда инвертируют.</a:t>
            </a:r>
            <a:endParaRPr/>
          </a:p>
        </p:txBody>
      </p:sp>
      <p:sp>
        <p:nvSpPr>
          <p:cNvPr id="430" name="Google Shape;430;p5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Таблица принятия решений</a:t>
            </a:r>
            <a:endParaRPr/>
          </a:p>
        </p:txBody>
      </p:sp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384" y="1336238"/>
            <a:ext cx="5905567" cy="404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9250" y="5283827"/>
            <a:ext cx="4835827" cy="14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